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58" r:id="rId3"/>
    <p:sldId id="278" r:id="rId4"/>
    <p:sldId id="279" r:id="rId5"/>
    <p:sldId id="280" r:id="rId6"/>
    <p:sldId id="284" r:id="rId7"/>
    <p:sldId id="259" r:id="rId8"/>
    <p:sldId id="283" r:id="rId9"/>
    <p:sldId id="275" r:id="rId10"/>
    <p:sldId id="260" r:id="rId11"/>
    <p:sldId id="263" r:id="rId12"/>
    <p:sldId id="276" r:id="rId13"/>
    <p:sldId id="272" r:id="rId14"/>
  </p:sldIdLst>
  <p:sldSz cx="9144000" cy="6858000" type="screen4x3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CCFFCC"/>
    <a:srgbClr val="99CCFF"/>
    <a:srgbClr val="CCECFF"/>
    <a:srgbClr val="F3217B"/>
    <a:srgbClr val="FF99CC"/>
    <a:srgbClr val="FFCCCC"/>
    <a:srgbClr val="00CCFF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3DDAB-5854-469D-BAC3-73AD7BB0A2A1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AED93-02A1-41EB-864A-8C45734E3A6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4C500-CB3A-44ED-88D7-BC6839D37ABE}" type="datetimeFigureOut">
              <a:rPr lang="vi-VN" smtClean="0"/>
              <a:pPr/>
              <a:t>21/11/2016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42864" y="1553294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9060" y="10672"/>
            <a:ext cx="65106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4913" y="3000372"/>
            <a:ext cx="6353175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Môn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Tuần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12.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57</a:t>
            </a:r>
          </a:p>
          <a:p>
            <a:pPr algn="l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ctr">
              <a:defRPr/>
            </a:pP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trừ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số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13 - 5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357166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396980"/>
            <a:ext cx="785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Cửa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hàng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có</a:t>
            </a:r>
            <a:r>
              <a:rPr lang="en-US" sz="3600" b="1" dirty="0" smtClean="0"/>
              <a:t> 13 </a:t>
            </a:r>
            <a:r>
              <a:rPr lang="en-US" sz="3600" b="1" dirty="0" err="1" smtClean="0"/>
              <a:t>xe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đạp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đã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bán</a:t>
            </a:r>
            <a:r>
              <a:rPr lang="en-US" sz="3600" b="1" dirty="0" smtClean="0"/>
              <a:t> 6 </a:t>
            </a:r>
            <a:r>
              <a:rPr lang="en-US" sz="3600" b="1" dirty="0" err="1" smtClean="0"/>
              <a:t>xe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đạp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Hỏi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cửa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hàng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còn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lại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mấy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xe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đạp</a:t>
            </a:r>
            <a:r>
              <a:rPr lang="en-US" sz="3600" b="1" dirty="0" smtClean="0"/>
              <a:t>?</a:t>
            </a:r>
            <a:endParaRPr lang="vi-VN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2500306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</a:t>
            </a:r>
            <a:r>
              <a:rPr lang="en-US" sz="3600" b="1" dirty="0" err="1" smtClean="0">
                <a:solidFill>
                  <a:srgbClr val="0000FF"/>
                </a:solidFill>
              </a:rPr>
              <a:t>Tóm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tắt</a:t>
            </a:r>
            <a:r>
              <a:rPr lang="en-US" sz="36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3600" b="1" dirty="0" err="1" smtClean="0"/>
              <a:t>Có</a:t>
            </a:r>
            <a:r>
              <a:rPr lang="en-US" sz="3600" b="1" dirty="0" smtClean="0"/>
              <a:t>:          13 </a:t>
            </a:r>
            <a:r>
              <a:rPr lang="en-US" sz="3600" b="1" dirty="0" err="1" smtClean="0"/>
              <a:t>xe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đạp</a:t>
            </a:r>
            <a:endParaRPr lang="en-US" sz="3600" b="1" dirty="0" smtClean="0"/>
          </a:p>
          <a:p>
            <a:r>
              <a:rPr lang="en-US" sz="3600" b="1" dirty="0" err="1" smtClean="0"/>
              <a:t>Đã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bán</a:t>
            </a:r>
            <a:r>
              <a:rPr lang="en-US" sz="3600" b="1" dirty="0" smtClean="0"/>
              <a:t>:    6 </a:t>
            </a:r>
            <a:r>
              <a:rPr lang="en-US" sz="3600" b="1" dirty="0" err="1" smtClean="0"/>
              <a:t>xe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đạp</a:t>
            </a:r>
            <a:endParaRPr lang="en-US" sz="3600" b="1" dirty="0" smtClean="0"/>
          </a:p>
          <a:p>
            <a:r>
              <a:rPr lang="en-US" sz="3600" b="1" dirty="0" err="1" smtClean="0"/>
              <a:t>Còn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lại</a:t>
            </a:r>
            <a:r>
              <a:rPr lang="en-US" sz="3600" b="1" dirty="0" smtClean="0"/>
              <a:t>:   … </a:t>
            </a:r>
            <a:r>
              <a:rPr lang="en-US" sz="3600" b="1" dirty="0" err="1" smtClean="0"/>
              <a:t>xe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đạp</a:t>
            </a:r>
            <a:r>
              <a:rPr lang="en-US" sz="3600" b="1" dirty="0" smtClean="0"/>
              <a:t>?</a:t>
            </a:r>
            <a:endParaRPr lang="vi-VN" sz="36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86116" y="1000108"/>
            <a:ext cx="50006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29322" y="1000108"/>
            <a:ext cx="121444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00496" y="1571612"/>
            <a:ext cx="121444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022"/>
            <a:ext cx="9215470" cy="687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28596" y="285728"/>
            <a:ext cx="8429684" cy="3390923"/>
          </a:xfrm>
          <a:prstGeom prst="roundRect">
            <a:avLst/>
          </a:prstGeom>
          <a:solidFill>
            <a:srgbClr val="660066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latin typeface="+mj-lt"/>
              </a:rPr>
              <a:t>LUẬT CHƠI</a:t>
            </a:r>
          </a:p>
          <a:p>
            <a:pPr algn="just">
              <a:defRPr/>
            </a:pP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         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Khi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nhấn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chuột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vào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nút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tam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giác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thì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trò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chơi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bắt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đầu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Có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4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câu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hỏi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Lần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lượt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câu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hỏi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hiện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ra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con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hãy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suy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nghĩ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và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chọn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phương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án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trả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lời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đúng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nhất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Nếu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trả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lời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đúng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nhân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di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chuyển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gần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vị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trí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đặt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ống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bơ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Nếu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trả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lời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sai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thì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nhân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bị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ngã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Cần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trả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lời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đúng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cả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4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câu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hỏi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để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nhân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lấy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được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ném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mang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về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và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chiến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thắng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.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42852"/>
            <a:ext cx="5214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trừ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13 - 5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3174" y="1928802"/>
            <a:ext cx="392909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13 – 4 = … </a:t>
            </a:r>
          </a:p>
          <a:p>
            <a:pPr algn="ctr"/>
            <a:r>
              <a:rPr lang="en-US" sz="4800" b="1" dirty="0" smtClean="0"/>
              <a:t>13 – 5 = …</a:t>
            </a:r>
          </a:p>
          <a:p>
            <a:pPr algn="ctr"/>
            <a:r>
              <a:rPr lang="en-US" sz="4800" b="1" dirty="0" smtClean="0"/>
              <a:t>13 – 6 = …</a:t>
            </a:r>
          </a:p>
          <a:p>
            <a:pPr algn="ctr"/>
            <a:r>
              <a:rPr lang="en-US" sz="4800" b="1" dirty="0" smtClean="0"/>
              <a:t>13 – 7 = …</a:t>
            </a:r>
          </a:p>
          <a:p>
            <a:pPr algn="ctr"/>
            <a:r>
              <a:rPr lang="en-US" sz="4800" b="1" dirty="0" smtClean="0"/>
              <a:t>13 – 8 = …</a:t>
            </a:r>
          </a:p>
          <a:p>
            <a:pPr algn="ctr"/>
            <a:r>
              <a:rPr lang="en-US" sz="4800" b="1" dirty="0" smtClean="0"/>
              <a:t>13 – 9 = …</a:t>
            </a:r>
            <a:endParaRPr lang="vi-VN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718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hiệu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lẻ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nhỏ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nhất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nhất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554" y="2143116"/>
            <a:ext cx="1763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33 - 5</a:t>
            </a:r>
            <a:endParaRPr lang="en-US" sz="5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2" name="Picture 4" descr="http://images.clipartpanda.com/book-20clip-20art-4c94qyn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10935"/>
            <a:ext cx="4623948" cy="220408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rot="20633772">
            <a:off x="2735068" y="4498724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58</a:t>
            </a:r>
            <a:endParaRPr lang="en-US" sz="44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678" y="1276353"/>
            <a:ext cx="2506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 SAU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856381"/>
            <a:ext cx="39290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11 – 2 = …</a:t>
            </a:r>
          </a:p>
          <a:p>
            <a:pPr algn="ctr"/>
            <a:r>
              <a:rPr lang="en-US" sz="4800" b="1" dirty="0" smtClean="0"/>
              <a:t>11 – 3 = …</a:t>
            </a:r>
          </a:p>
          <a:p>
            <a:pPr algn="ctr"/>
            <a:r>
              <a:rPr lang="en-US" sz="4800" b="1" dirty="0" smtClean="0"/>
              <a:t>11 – 4 = … </a:t>
            </a:r>
          </a:p>
          <a:p>
            <a:pPr algn="ctr"/>
            <a:r>
              <a:rPr lang="en-US" sz="4800" b="1" dirty="0" smtClean="0"/>
              <a:t>11 – 5 = …</a:t>
            </a:r>
          </a:p>
          <a:p>
            <a:pPr algn="ctr"/>
            <a:r>
              <a:rPr lang="en-US" sz="4800" b="1" dirty="0" smtClean="0"/>
              <a:t>11 – 6 = …</a:t>
            </a:r>
          </a:p>
          <a:p>
            <a:pPr algn="ctr"/>
            <a:r>
              <a:rPr lang="en-US" sz="4800" b="1" dirty="0" smtClean="0"/>
              <a:t>11 – 7 = …</a:t>
            </a:r>
          </a:p>
          <a:p>
            <a:pPr algn="ctr"/>
            <a:r>
              <a:rPr lang="en-US" sz="4800" b="1" dirty="0" smtClean="0"/>
              <a:t>11 – 8 = …</a:t>
            </a:r>
          </a:p>
          <a:p>
            <a:pPr algn="ctr"/>
            <a:r>
              <a:rPr lang="en-US" sz="4800" b="1" dirty="0" smtClean="0"/>
              <a:t>11 – 9 = …</a:t>
            </a:r>
            <a:endParaRPr lang="vi-VN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3045199" y="0"/>
            <a:ext cx="2884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Ôn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cũ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856381"/>
            <a:ext cx="39290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12 – 3 = …</a:t>
            </a:r>
          </a:p>
          <a:p>
            <a:pPr algn="ctr"/>
            <a:r>
              <a:rPr lang="en-US" sz="4800" b="1" dirty="0" smtClean="0"/>
              <a:t>12 – 4 = … </a:t>
            </a:r>
          </a:p>
          <a:p>
            <a:pPr algn="ctr"/>
            <a:r>
              <a:rPr lang="en-US" sz="4800" b="1" dirty="0" smtClean="0"/>
              <a:t>12 – 5 = …</a:t>
            </a:r>
          </a:p>
          <a:p>
            <a:pPr algn="ctr"/>
            <a:r>
              <a:rPr lang="en-US" sz="4800" b="1" dirty="0" smtClean="0"/>
              <a:t>12 – 6 = …</a:t>
            </a:r>
          </a:p>
          <a:p>
            <a:pPr algn="ctr"/>
            <a:r>
              <a:rPr lang="en-US" sz="4800" b="1" dirty="0" smtClean="0"/>
              <a:t>12 – 7 = …</a:t>
            </a:r>
          </a:p>
          <a:p>
            <a:pPr algn="ctr"/>
            <a:r>
              <a:rPr lang="en-US" sz="4800" b="1" dirty="0" smtClean="0"/>
              <a:t>12 – 8 = …</a:t>
            </a:r>
          </a:p>
          <a:p>
            <a:pPr algn="ctr"/>
            <a:r>
              <a:rPr lang="en-US" sz="4800" b="1" dirty="0" smtClean="0"/>
              <a:t>12 – 9 = …</a:t>
            </a:r>
            <a:endParaRPr lang="vi-VN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214422"/>
            <a:ext cx="79296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trừ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endParaRPr lang="en-US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13 - 5</a:t>
            </a:r>
            <a:endParaRPr lang="vi-VN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Kết quả hình ảnh cho 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786190"/>
            <a:ext cx="4845709" cy="24955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300415">
            <a:off x="5771744" y="4186022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vi-VN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71612"/>
            <a:ext cx="9144000" cy="5286388"/>
          </a:xfrm>
          <a:prstGeom prst="rect">
            <a:avLst/>
          </a:prstGeom>
          <a:solidFill>
            <a:srgbClr val="CCECFF"/>
          </a:solidFill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714348" y="1558341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13 – 5 = ?</a:t>
            </a:r>
            <a:endParaRPr lang="vi-VN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85720" y="214290"/>
            <a:ext cx="8501122" cy="1143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toán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</a:rPr>
              <a:t>Có</a:t>
            </a:r>
            <a:r>
              <a:rPr lang="en-US" sz="2800" i="1" dirty="0" smtClean="0">
                <a:solidFill>
                  <a:schemeClr val="tx1"/>
                </a:solidFill>
              </a:rPr>
              <a:t> 13 </a:t>
            </a:r>
            <a:r>
              <a:rPr lang="en-US" sz="2800" i="1" dirty="0" err="1" smtClean="0">
                <a:solidFill>
                  <a:schemeClr val="tx1"/>
                </a:solidFill>
              </a:rPr>
              <a:t>que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tính</a:t>
            </a:r>
            <a:r>
              <a:rPr lang="en-US" sz="2800" i="1" dirty="0" smtClean="0">
                <a:solidFill>
                  <a:schemeClr val="tx1"/>
                </a:solidFill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</a:rPr>
              <a:t>bớt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đi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5 </a:t>
            </a:r>
            <a:r>
              <a:rPr lang="en-US" sz="2800" i="1" dirty="0" err="1" smtClean="0">
                <a:solidFill>
                  <a:schemeClr val="tx1"/>
                </a:solidFill>
              </a:rPr>
              <a:t>que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tính</a:t>
            </a:r>
            <a:r>
              <a:rPr lang="en-US" sz="2800" i="1" dirty="0" smtClean="0">
                <a:solidFill>
                  <a:schemeClr val="tx1"/>
                </a:solidFill>
              </a:rPr>
              <a:t>. </a:t>
            </a:r>
            <a:r>
              <a:rPr lang="en-US" sz="2800" i="1" dirty="0" err="1" smtClean="0">
                <a:solidFill>
                  <a:schemeClr val="tx1"/>
                </a:solidFill>
              </a:rPr>
              <a:t>Hỏi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còn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lại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mấy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que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tính</a:t>
            </a:r>
            <a:r>
              <a:rPr lang="en-US" sz="2800" i="1" dirty="0" smtClean="0">
                <a:solidFill>
                  <a:schemeClr val="tx1"/>
                </a:solidFill>
              </a:rPr>
              <a:t>?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720" y="2214554"/>
            <a:ext cx="3929090" cy="15716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965307" y="4035429"/>
            <a:ext cx="500066" cy="1588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4348" y="5916059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13 – 5 = …</a:t>
            </a:r>
            <a:endParaRPr lang="vi-VN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85720" y="4286256"/>
            <a:ext cx="3929090" cy="15716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2143108" y="5916059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2129845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1 3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2701349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5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6248" y="2415597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 -</a:t>
            </a:r>
            <a:endParaRPr lang="vi-VN" sz="3200" b="1" dirty="0">
              <a:solidFill>
                <a:srgbClr val="0000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429124" y="3286124"/>
            <a:ext cx="714380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86314" y="3344291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32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428868"/>
            <a:ext cx="214314" cy="1152527"/>
          </a:xfrm>
          <a:prstGeom prst="rect">
            <a:avLst/>
          </a:prstGeom>
          <a:noFill/>
        </p:spPr>
      </p:pic>
      <p:pic>
        <p:nvPicPr>
          <p:cNvPr id="34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428868"/>
            <a:ext cx="214314" cy="1152527"/>
          </a:xfrm>
          <a:prstGeom prst="rect">
            <a:avLst/>
          </a:prstGeom>
          <a:noFill/>
        </p:spPr>
      </p:pic>
      <p:pic>
        <p:nvPicPr>
          <p:cNvPr id="35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428868"/>
            <a:ext cx="214314" cy="1152527"/>
          </a:xfrm>
          <a:prstGeom prst="rect">
            <a:avLst/>
          </a:prstGeom>
          <a:noFill/>
        </p:spPr>
      </p:pic>
      <p:pic>
        <p:nvPicPr>
          <p:cNvPr id="41" name="Picture 2" descr="C:\Users\Thien Loi\Desktop\Tiet 58\Data\image_paste_13093023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428868"/>
            <a:ext cx="357190" cy="1143008"/>
          </a:xfrm>
          <a:prstGeom prst="rect">
            <a:avLst/>
          </a:prstGeom>
          <a:noFill/>
        </p:spPr>
      </p:pic>
      <p:pic>
        <p:nvPicPr>
          <p:cNvPr id="43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00570"/>
            <a:ext cx="214314" cy="1152527"/>
          </a:xfrm>
          <a:prstGeom prst="rect">
            <a:avLst/>
          </a:prstGeom>
          <a:noFill/>
        </p:spPr>
      </p:pic>
      <p:pic>
        <p:nvPicPr>
          <p:cNvPr id="44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500570"/>
            <a:ext cx="214314" cy="1152527"/>
          </a:xfrm>
          <a:prstGeom prst="rect">
            <a:avLst/>
          </a:prstGeom>
          <a:noFill/>
        </p:spPr>
      </p:pic>
      <p:pic>
        <p:nvPicPr>
          <p:cNvPr id="45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500570"/>
            <a:ext cx="214314" cy="1152527"/>
          </a:xfrm>
          <a:prstGeom prst="rect">
            <a:avLst/>
          </a:prstGeom>
          <a:noFill/>
        </p:spPr>
      </p:pic>
      <p:pic>
        <p:nvPicPr>
          <p:cNvPr id="46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500570"/>
            <a:ext cx="214314" cy="1152527"/>
          </a:xfrm>
          <a:prstGeom prst="rect">
            <a:avLst/>
          </a:prstGeom>
          <a:noFill/>
        </p:spPr>
      </p:pic>
      <p:pic>
        <p:nvPicPr>
          <p:cNvPr id="47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500570"/>
            <a:ext cx="214314" cy="1152527"/>
          </a:xfrm>
          <a:prstGeom prst="rect">
            <a:avLst/>
          </a:prstGeom>
          <a:noFill/>
        </p:spPr>
      </p:pic>
      <p:pic>
        <p:nvPicPr>
          <p:cNvPr id="48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500570"/>
            <a:ext cx="214314" cy="1152527"/>
          </a:xfrm>
          <a:prstGeom prst="rect">
            <a:avLst/>
          </a:prstGeom>
          <a:noFill/>
        </p:spPr>
      </p:pic>
      <p:pic>
        <p:nvPicPr>
          <p:cNvPr id="49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500570"/>
            <a:ext cx="214314" cy="1152527"/>
          </a:xfrm>
          <a:prstGeom prst="rect">
            <a:avLst/>
          </a:prstGeom>
          <a:noFill/>
        </p:spPr>
      </p:pic>
      <p:pic>
        <p:nvPicPr>
          <p:cNvPr id="50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500570"/>
            <a:ext cx="214314" cy="1152527"/>
          </a:xfrm>
          <a:prstGeom prst="rect">
            <a:avLst/>
          </a:prstGeom>
          <a:noFill/>
        </p:spPr>
      </p:pic>
      <p:sp>
        <p:nvSpPr>
          <p:cNvPr id="56" name="Rounded Rectangle 55"/>
          <p:cNvSpPr/>
          <p:nvPr/>
        </p:nvSpPr>
        <p:spPr>
          <a:xfrm>
            <a:off x="2500299" y="4429132"/>
            <a:ext cx="1428760" cy="1285884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7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7" y="4500570"/>
            <a:ext cx="214314" cy="1152527"/>
          </a:xfrm>
          <a:prstGeom prst="rect">
            <a:avLst/>
          </a:prstGeom>
          <a:noFill/>
        </p:spPr>
      </p:pic>
      <p:pic>
        <p:nvPicPr>
          <p:cNvPr id="58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1" y="4500570"/>
            <a:ext cx="214314" cy="1152527"/>
          </a:xfrm>
          <a:prstGeom prst="rect">
            <a:avLst/>
          </a:prstGeom>
          <a:noFill/>
        </p:spPr>
      </p:pic>
      <p:pic>
        <p:nvPicPr>
          <p:cNvPr id="59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9" y="4500570"/>
            <a:ext cx="214314" cy="1152527"/>
          </a:xfrm>
          <a:prstGeom prst="rect">
            <a:avLst/>
          </a:prstGeom>
          <a:noFill/>
        </p:spPr>
      </p:pic>
      <p:pic>
        <p:nvPicPr>
          <p:cNvPr id="60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3" y="4500570"/>
            <a:ext cx="214314" cy="1152527"/>
          </a:xfrm>
          <a:prstGeom prst="rect">
            <a:avLst/>
          </a:prstGeom>
          <a:noFill/>
        </p:spPr>
      </p:pic>
      <p:pic>
        <p:nvPicPr>
          <p:cNvPr id="61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7" y="4500570"/>
            <a:ext cx="214314" cy="1152527"/>
          </a:xfrm>
          <a:prstGeom prst="rect">
            <a:avLst/>
          </a:prstGeom>
          <a:noFill/>
        </p:spPr>
      </p:pic>
      <p:cxnSp>
        <p:nvCxnSpPr>
          <p:cNvPr id="63" name="Straight Connector 62"/>
          <p:cNvCxnSpPr/>
          <p:nvPr/>
        </p:nvCxnSpPr>
        <p:spPr>
          <a:xfrm rot="10800000" flipV="1">
            <a:off x="2500299" y="4714884"/>
            <a:ext cx="1428760" cy="78581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172200" y="2209800"/>
            <a:ext cx="2500313" cy="3714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8001000" y="2286000"/>
            <a:ext cx="42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</a:t>
            </a:r>
            <a:endParaRPr lang="vi-VN" sz="3600" b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8001000" y="3429000"/>
            <a:ext cx="42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</a:t>
            </a:r>
            <a:endParaRPr lang="vi-VN" sz="3600" b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8001000" y="3929063"/>
            <a:ext cx="428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vi-VN" sz="3600" b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8001000" y="4500563"/>
            <a:ext cx="428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vi-VN" sz="3600" b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8001000" y="5072063"/>
            <a:ext cx="428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vi-VN" sz="3600" b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248400" y="22860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 b="1">
                <a:latin typeface="Calibri" pitchFamily="34" charset="0"/>
                <a:cs typeface="Calibri" pitchFamily="34" charset="0"/>
              </a:rPr>
              <a:t>13 – 4 =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248400" y="28194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 b="1" dirty="0">
                <a:latin typeface="Calibri" pitchFamily="34" charset="0"/>
                <a:cs typeface="Calibri" pitchFamily="34" charset="0"/>
              </a:rPr>
              <a:t>13 – 5 = </a:t>
            </a:r>
            <a:r>
              <a:rPr lang="en-AU" sz="36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AU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248400" y="3429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 b="1">
                <a:latin typeface="Calibri" pitchFamily="34" charset="0"/>
                <a:cs typeface="Calibri" pitchFamily="34" charset="0"/>
              </a:rPr>
              <a:t>13 – 6 =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6248400" y="39624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 b="1">
                <a:latin typeface="Calibri" pitchFamily="34" charset="0"/>
                <a:cs typeface="Calibri" pitchFamily="34" charset="0"/>
              </a:rPr>
              <a:t>13 – 7 =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6248400" y="44958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 b="1">
                <a:latin typeface="Calibri" pitchFamily="34" charset="0"/>
                <a:cs typeface="Calibri" pitchFamily="34" charset="0"/>
              </a:rPr>
              <a:t>13 – 8 = 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6248400" y="51054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 b="1">
                <a:latin typeface="Calibri" pitchFamily="34" charset="0"/>
                <a:cs typeface="Calibri" pitchFamily="34" charset="0"/>
              </a:rPr>
              <a:t>13 – 9 = 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8001000" y="22860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7924800" y="3429000"/>
            <a:ext cx="533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>
                <a:latin typeface="Calibri" pitchFamily="34" charset="0"/>
                <a:cs typeface="Calibri" pitchFamily="34" charset="0"/>
              </a:rPr>
              <a:t>……</a:t>
            </a:r>
          </a:p>
          <a:p>
            <a:r>
              <a:rPr lang="en-AU" sz="3600">
                <a:latin typeface="Calibri" pitchFamily="34" charset="0"/>
                <a:cs typeface="Calibri" pitchFamily="34" charset="0"/>
              </a:rPr>
              <a:t>…</a:t>
            </a:r>
          </a:p>
          <a:p>
            <a:r>
              <a:rPr lang="en-AU" sz="3600">
                <a:latin typeface="Calibri" pitchFamily="34" charset="0"/>
                <a:cs typeface="Calibri" pitchFamily="34" charset="0"/>
              </a:rPr>
              <a:t>…</a:t>
            </a:r>
          </a:p>
          <a:p>
            <a:endParaRPr lang="en-AU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  <p:bldP spid="7" grpId="0" animBg="1"/>
      <p:bldP spid="11" grpId="0"/>
      <p:bldP spid="12" grpId="0" animBg="1"/>
      <p:bldP spid="13" grpId="0"/>
      <p:bldP spid="14" grpId="0"/>
      <p:bldP spid="15" grpId="0"/>
      <p:bldP spid="18" grpId="0"/>
      <p:bldP spid="24" grpId="0"/>
      <p:bldP spid="56" grpId="0" animBg="1"/>
      <p:bldP spid="69" grpId="0" animBg="1"/>
      <p:bldP spid="70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  <p:bldP spid="80" grpId="0"/>
      <p:bldP spid="81" grpId="0"/>
      <p:bldP spid="81" grpId="1"/>
      <p:bldP spid="82" grpId="0"/>
      <p:bldP spid="8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678" y="2714620"/>
            <a:ext cx="2500330" cy="371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6600"/>
                </a:solidFill>
              </a:rPr>
              <a:t>13</a:t>
            </a:r>
            <a:r>
              <a:rPr lang="en-US" sz="3600" b="1" dirty="0" smtClean="0">
                <a:solidFill>
                  <a:schemeClr val="tx1"/>
                </a:solidFill>
              </a:rPr>
              <a:t> – </a:t>
            </a:r>
            <a:r>
              <a:rPr lang="en-US" sz="3600" b="1" dirty="0" smtClean="0">
                <a:solidFill>
                  <a:srgbClr val="0000FF"/>
                </a:solidFill>
              </a:rPr>
              <a:t>4</a:t>
            </a:r>
            <a:r>
              <a:rPr lang="en-US" sz="3600" b="1" dirty="0" smtClean="0">
                <a:solidFill>
                  <a:schemeClr val="tx1"/>
                </a:solidFill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</a:rPr>
              <a:t>9</a:t>
            </a:r>
          </a:p>
          <a:p>
            <a:pPr algn="ctr"/>
            <a:r>
              <a:rPr lang="en-US" sz="3600" b="1" dirty="0" smtClean="0">
                <a:solidFill>
                  <a:srgbClr val="006600"/>
                </a:solidFill>
              </a:rPr>
              <a:t>13</a:t>
            </a:r>
            <a:r>
              <a:rPr lang="en-US" sz="3600" b="1" dirty="0" smtClean="0">
                <a:solidFill>
                  <a:schemeClr val="tx1"/>
                </a:solidFill>
              </a:rPr>
              <a:t> – </a:t>
            </a:r>
            <a:r>
              <a:rPr lang="en-US" sz="3600" b="1" dirty="0" smtClean="0">
                <a:solidFill>
                  <a:srgbClr val="0000FF"/>
                </a:solidFill>
              </a:rPr>
              <a:t>5</a:t>
            </a:r>
            <a:r>
              <a:rPr lang="en-US" sz="3600" b="1" dirty="0" smtClean="0">
                <a:solidFill>
                  <a:schemeClr val="tx1"/>
                </a:solidFill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</a:rPr>
              <a:t>8</a:t>
            </a:r>
          </a:p>
          <a:p>
            <a:pPr algn="ctr"/>
            <a:r>
              <a:rPr lang="en-US" sz="3600" b="1" dirty="0" smtClean="0">
                <a:solidFill>
                  <a:srgbClr val="006600"/>
                </a:solidFill>
              </a:rPr>
              <a:t>13</a:t>
            </a:r>
            <a:r>
              <a:rPr lang="en-US" sz="3600" b="1" dirty="0" smtClean="0">
                <a:solidFill>
                  <a:schemeClr val="tx1"/>
                </a:solidFill>
              </a:rPr>
              <a:t> – </a:t>
            </a:r>
            <a:r>
              <a:rPr lang="en-US" sz="3600" b="1" dirty="0" smtClean="0">
                <a:solidFill>
                  <a:srgbClr val="0000FF"/>
                </a:solidFill>
              </a:rPr>
              <a:t>6</a:t>
            </a:r>
            <a:r>
              <a:rPr lang="en-US" sz="3600" b="1" dirty="0" smtClean="0">
                <a:solidFill>
                  <a:schemeClr val="tx1"/>
                </a:solidFill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</a:rPr>
              <a:t>7</a:t>
            </a:r>
          </a:p>
          <a:p>
            <a:pPr algn="ctr"/>
            <a:r>
              <a:rPr lang="en-US" sz="3600" b="1" dirty="0" smtClean="0">
                <a:solidFill>
                  <a:srgbClr val="006600"/>
                </a:solidFill>
              </a:rPr>
              <a:t>13</a:t>
            </a:r>
            <a:r>
              <a:rPr lang="en-US" sz="3600" b="1" dirty="0" smtClean="0">
                <a:solidFill>
                  <a:schemeClr val="tx1"/>
                </a:solidFill>
              </a:rPr>
              <a:t> – </a:t>
            </a:r>
            <a:r>
              <a:rPr lang="en-US" sz="3600" b="1" dirty="0" smtClean="0">
                <a:solidFill>
                  <a:srgbClr val="0000FF"/>
                </a:solidFill>
              </a:rPr>
              <a:t>7</a:t>
            </a:r>
            <a:r>
              <a:rPr lang="en-US" sz="3600" b="1" dirty="0" smtClean="0">
                <a:solidFill>
                  <a:schemeClr val="tx1"/>
                </a:solidFill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</a:rPr>
              <a:t>6</a:t>
            </a:r>
          </a:p>
          <a:p>
            <a:pPr algn="ctr"/>
            <a:r>
              <a:rPr lang="en-US" sz="3600" b="1" dirty="0" smtClean="0">
                <a:solidFill>
                  <a:srgbClr val="006600"/>
                </a:solidFill>
              </a:rPr>
              <a:t>13</a:t>
            </a:r>
            <a:r>
              <a:rPr lang="en-US" sz="3600" b="1" dirty="0" smtClean="0">
                <a:solidFill>
                  <a:schemeClr val="tx1"/>
                </a:solidFill>
              </a:rPr>
              <a:t> – </a:t>
            </a:r>
            <a:r>
              <a:rPr lang="en-US" sz="3600" b="1" dirty="0" smtClean="0">
                <a:solidFill>
                  <a:srgbClr val="0000FF"/>
                </a:solidFill>
              </a:rPr>
              <a:t>8</a:t>
            </a:r>
            <a:r>
              <a:rPr lang="en-US" sz="3600" b="1" dirty="0" smtClean="0">
                <a:solidFill>
                  <a:schemeClr val="tx1"/>
                </a:solidFill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</a:rPr>
              <a:t>5</a:t>
            </a:r>
          </a:p>
          <a:p>
            <a:pPr algn="ctr"/>
            <a:r>
              <a:rPr lang="en-US" sz="3600" b="1" dirty="0" smtClean="0">
                <a:solidFill>
                  <a:srgbClr val="006600"/>
                </a:solidFill>
              </a:rPr>
              <a:t>13</a:t>
            </a:r>
            <a:r>
              <a:rPr lang="en-US" sz="3600" b="1" dirty="0" smtClean="0">
                <a:solidFill>
                  <a:schemeClr val="tx1"/>
                </a:solidFill>
              </a:rPr>
              <a:t> – </a:t>
            </a:r>
            <a:r>
              <a:rPr lang="en-US" sz="3600" b="1" dirty="0" smtClean="0">
                <a:solidFill>
                  <a:srgbClr val="0000FF"/>
                </a:solidFill>
              </a:rPr>
              <a:t>9</a:t>
            </a:r>
            <a:r>
              <a:rPr lang="en-US" sz="3600" b="1" dirty="0" smtClean="0">
                <a:solidFill>
                  <a:schemeClr val="tx1"/>
                </a:solidFill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8596" y="214290"/>
            <a:ext cx="8286808" cy="20717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Có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điều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gì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thú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vị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về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các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r>
              <a:rPr lang="en-US" sz="4000" b="1" dirty="0" smtClean="0"/>
              <a:t> ở </a:t>
            </a:r>
            <a:r>
              <a:rPr lang="en-US" sz="4000" b="1" dirty="0" err="1" smtClean="0"/>
              <a:t>từng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cột</a:t>
            </a:r>
            <a:r>
              <a:rPr lang="en-US" sz="4000" b="1" dirty="0" smtClean="0"/>
              <a:t>:</a:t>
            </a:r>
          </a:p>
          <a:p>
            <a:pPr algn="ctr"/>
            <a:r>
              <a:rPr lang="en-US" sz="4000" b="1" dirty="0" err="1" smtClean="0">
                <a:solidFill>
                  <a:srgbClr val="006600"/>
                </a:solidFill>
              </a:rPr>
              <a:t>số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bị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trừ</a:t>
            </a:r>
            <a:r>
              <a:rPr lang="en-US" sz="4000" b="1" dirty="0" smtClean="0"/>
              <a:t>, </a:t>
            </a:r>
            <a:r>
              <a:rPr lang="en-US" sz="4000" b="1" dirty="0" err="1" smtClean="0">
                <a:solidFill>
                  <a:srgbClr val="0000FF"/>
                </a:solidFill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trừ</a:t>
            </a:r>
            <a:r>
              <a:rPr lang="en-US" sz="4000" b="1" dirty="0" smtClean="0"/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hiệu</a:t>
            </a:r>
            <a:r>
              <a:rPr lang="en-US" sz="4000" b="1" dirty="0" smtClean="0"/>
              <a:t>?</a:t>
            </a:r>
            <a:endParaRPr lang="vi-V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95600" y="1447800"/>
            <a:ext cx="3429000" cy="472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76600" y="1524001"/>
            <a:ext cx="2971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4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13</a:t>
            </a:r>
            <a:r>
              <a:rPr lang="en-AU" sz="4800" b="1" dirty="0">
                <a:latin typeface="+mj-lt"/>
                <a:cs typeface="Times New Roman" pitchFamily="18" charset="0"/>
              </a:rPr>
              <a:t> – </a:t>
            </a:r>
            <a:r>
              <a:rPr lang="en-AU" sz="48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4</a:t>
            </a:r>
            <a:r>
              <a:rPr lang="en-AU" sz="4800" b="1" dirty="0">
                <a:latin typeface="+mj-lt"/>
                <a:cs typeface="Times New Roman" pitchFamily="18" charset="0"/>
              </a:rPr>
              <a:t> = </a:t>
            </a:r>
            <a:r>
              <a:rPr lang="en-AU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9</a:t>
            </a:r>
          </a:p>
          <a:p>
            <a:r>
              <a:rPr lang="en-AU" sz="4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13</a:t>
            </a:r>
            <a:r>
              <a:rPr lang="en-AU" sz="4800" b="1" dirty="0">
                <a:latin typeface="+mj-lt"/>
                <a:cs typeface="Times New Roman" pitchFamily="18" charset="0"/>
              </a:rPr>
              <a:t> – </a:t>
            </a:r>
            <a:r>
              <a:rPr lang="en-AU" sz="48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5</a:t>
            </a:r>
            <a:r>
              <a:rPr lang="en-AU" sz="4800" b="1" dirty="0">
                <a:latin typeface="+mj-lt"/>
                <a:cs typeface="Times New Roman" pitchFamily="18" charset="0"/>
              </a:rPr>
              <a:t> = </a:t>
            </a:r>
            <a:r>
              <a:rPr lang="en-AU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8</a:t>
            </a:r>
          </a:p>
          <a:p>
            <a:r>
              <a:rPr lang="en-AU" sz="4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13</a:t>
            </a:r>
            <a:r>
              <a:rPr lang="en-AU" sz="4800" b="1" dirty="0">
                <a:latin typeface="+mj-lt"/>
                <a:cs typeface="Times New Roman" pitchFamily="18" charset="0"/>
              </a:rPr>
              <a:t> – </a:t>
            </a:r>
            <a:r>
              <a:rPr lang="en-AU" sz="48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6</a:t>
            </a:r>
            <a:r>
              <a:rPr lang="en-AU" sz="4800" b="1" dirty="0">
                <a:latin typeface="+mj-lt"/>
                <a:cs typeface="Times New Roman" pitchFamily="18" charset="0"/>
              </a:rPr>
              <a:t> = </a:t>
            </a:r>
            <a:r>
              <a:rPr lang="en-AU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7</a:t>
            </a:r>
          </a:p>
          <a:p>
            <a:r>
              <a:rPr lang="en-AU" sz="4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13</a:t>
            </a:r>
            <a:r>
              <a:rPr lang="en-AU" sz="4800" b="1" dirty="0">
                <a:latin typeface="+mj-lt"/>
                <a:cs typeface="Times New Roman" pitchFamily="18" charset="0"/>
              </a:rPr>
              <a:t> – </a:t>
            </a:r>
            <a:r>
              <a:rPr lang="en-AU" sz="48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7</a:t>
            </a:r>
            <a:r>
              <a:rPr lang="en-AU" sz="4800" b="1" dirty="0">
                <a:latin typeface="+mj-lt"/>
                <a:cs typeface="Times New Roman" pitchFamily="18" charset="0"/>
              </a:rPr>
              <a:t> = </a:t>
            </a:r>
            <a:r>
              <a:rPr lang="en-AU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6</a:t>
            </a:r>
          </a:p>
          <a:p>
            <a:r>
              <a:rPr lang="en-AU" sz="4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13</a:t>
            </a:r>
            <a:r>
              <a:rPr lang="en-AU" sz="4800" b="1" dirty="0">
                <a:latin typeface="+mj-lt"/>
                <a:cs typeface="Times New Roman" pitchFamily="18" charset="0"/>
              </a:rPr>
              <a:t> – </a:t>
            </a:r>
            <a:r>
              <a:rPr lang="en-AU" sz="48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8</a:t>
            </a:r>
            <a:r>
              <a:rPr lang="en-AU" sz="4800" b="1" dirty="0">
                <a:latin typeface="+mj-lt"/>
                <a:cs typeface="Times New Roman" pitchFamily="18" charset="0"/>
              </a:rPr>
              <a:t> = </a:t>
            </a:r>
            <a:r>
              <a:rPr lang="en-AU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5</a:t>
            </a:r>
          </a:p>
          <a:p>
            <a:r>
              <a:rPr lang="en-AU" sz="48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13</a:t>
            </a:r>
            <a:r>
              <a:rPr lang="en-AU" sz="4800" b="1" dirty="0">
                <a:latin typeface="+mj-lt"/>
                <a:cs typeface="Times New Roman" pitchFamily="18" charset="0"/>
              </a:rPr>
              <a:t> – </a:t>
            </a:r>
            <a:r>
              <a:rPr lang="en-AU" sz="48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9</a:t>
            </a:r>
            <a:r>
              <a:rPr lang="en-AU" sz="4800" b="1" dirty="0">
                <a:latin typeface="+mj-lt"/>
                <a:cs typeface="Times New Roman" pitchFamily="18" charset="0"/>
              </a:rPr>
              <a:t> = </a:t>
            </a:r>
            <a:r>
              <a:rPr lang="en-AU" sz="4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4</a:t>
            </a:r>
            <a:endParaRPr lang="en-AU" sz="4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5357818" y="2381248"/>
            <a:ext cx="5334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8" name="Smiley Face 17"/>
          <p:cNvSpPr/>
          <p:nvPr/>
        </p:nvSpPr>
        <p:spPr>
          <a:xfrm>
            <a:off x="5357818" y="3143248"/>
            <a:ext cx="5334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9" name="Smiley Face 18"/>
          <p:cNvSpPr/>
          <p:nvPr/>
        </p:nvSpPr>
        <p:spPr>
          <a:xfrm>
            <a:off x="5357818" y="3857628"/>
            <a:ext cx="5334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0" name="Smiley Face 19"/>
          <p:cNvSpPr/>
          <p:nvPr/>
        </p:nvSpPr>
        <p:spPr>
          <a:xfrm>
            <a:off x="5357818" y="4643446"/>
            <a:ext cx="5334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1" name="Smiley Face 20"/>
          <p:cNvSpPr/>
          <p:nvPr/>
        </p:nvSpPr>
        <p:spPr>
          <a:xfrm>
            <a:off x="5357818" y="5353048"/>
            <a:ext cx="5334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2" name="Smiley Face 21"/>
          <p:cNvSpPr/>
          <p:nvPr/>
        </p:nvSpPr>
        <p:spPr>
          <a:xfrm>
            <a:off x="4467228" y="5353048"/>
            <a:ext cx="5334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3" name="Smiley Face 22"/>
          <p:cNvSpPr/>
          <p:nvPr/>
        </p:nvSpPr>
        <p:spPr>
          <a:xfrm>
            <a:off x="4467228" y="4643446"/>
            <a:ext cx="5334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4" name="Smiley Face 23"/>
          <p:cNvSpPr/>
          <p:nvPr/>
        </p:nvSpPr>
        <p:spPr>
          <a:xfrm>
            <a:off x="4467228" y="3829048"/>
            <a:ext cx="5334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5" name="Smiley Face 24"/>
          <p:cNvSpPr/>
          <p:nvPr/>
        </p:nvSpPr>
        <p:spPr>
          <a:xfrm>
            <a:off x="4467228" y="3143248"/>
            <a:ext cx="5334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6" name="Smiley Face 25"/>
          <p:cNvSpPr/>
          <p:nvPr/>
        </p:nvSpPr>
        <p:spPr>
          <a:xfrm>
            <a:off x="4467228" y="2381248"/>
            <a:ext cx="5334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57158" y="360555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50004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Tính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nhẩm</a:t>
            </a:r>
            <a:r>
              <a:rPr lang="en-US" sz="3600" b="1" dirty="0" smtClean="0"/>
              <a:t>:</a:t>
            </a:r>
            <a:endParaRPr lang="vi-VN" sz="3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000232" y="1714488"/>
            <a:ext cx="571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</a:rPr>
              <a:t>13</a:t>
            </a:r>
          </a:p>
          <a:p>
            <a:r>
              <a:rPr lang="en-US" sz="3000" b="1" dirty="0" smtClean="0">
                <a:solidFill>
                  <a:srgbClr val="0000FF"/>
                </a:solidFill>
              </a:rPr>
              <a:t>13</a:t>
            </a:r>
          </a:p>
          <a:p>
            <a:r>
              <a:rPr lang="en-US" sz="3000" b="1" dirty="0" smtClean="0">
                <a:solidFill>
                  <a:srgbClr val="0000FF"/>
                </a:solidFill>
              </a:rPr>
              <a:t>  4</a:t>
            </a:r>
          </a:p>
          <a:p>
            <a:r>
              <a:rPr lang="en-US" sz="3000" b="1" dirty="0" smtClean="0">
                <a:solidFill>
                  <a:srgbClr val="0000FF"/>
                </a:solidFill>
              </a:rPr>
              <a:t>  9</a:t>
            </a:r>
            <a:endParaRPr lang="vi-VN" sz="3000" b="1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2876" y="1714488"/>
            <a:ext cx="2071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000" b="1" dirty="0" smtClean="0"/>
              <a:t>a)   	9 + 4 = </a:t>
            </a:r>
          </a:p>
          <a:p>
            <a:pPr marL="742950" indent="-742950"/>
            <a:r>
              <a:rPr lang="en-US" sz="3000" b="1" dirty="0" smtClean="0"/>
              <a:t>      	4 + 9 =</a:t>
            </a:r>
          </a:p>
          <a:p>
            <a:pPr marL="742950" indent="-742950"/>
            <a:r>
              <a:rPr lang="en-US" sz="3000" b="1" dirty="0" smtClean="0"/>
              <a:t>       13 – 9 = </a:t>
            </a:r>
          </a:p>
          <a:p>
            <a:pPr marL="742950" indent="-742950"/>
            <a:r>
              <a:rPr lang="en-US" sz="3000" b="1" dirty="0" smtClean="0"/>
              <a:t>       13 – 4 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71802" y="1714488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000" b="1" dirty="0" smtClean="0"/>
              <a:t>   	8 + 5 = </a:t>
            </a:r>
          </a:p>
          <a:p>
            <a:pPr marL="742950" indent="-742950"/>
            <a:r>
              <a:rPr lang="en-US" sz="3000" b="1" dirty="0" smtClean="0"/>
              <a:t>      	5 + 8 =</a:t>
            </a:r>
          </a:p>
          <a:p>
            <a:pPr marL="742950" indent="-742950"/>
            <a:r>
              <a:rPr lang="en-US" sz="3000" b="1" dirty="0" smtClean="0"/>
              <a:t>       13 – 8 = </a:t>
            </a:r>
          </a:p>
          <a:p>
            <a:pPr marL="742950" indent="-742950"/>
            <a:r>
              <a:rPr lang="en-US" sz="3000" b="1" dirty="0" smtClean="0"/>
              <a:t>       13 – 5 =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72198" y="1704322"/>
            <a:ext cx="2214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000" b="1" dirty="0" smtClean="0"/>
              <a:t>   	7 + 6 = </a:t>
            </a:r>
          </a:p>
          <a:p>
            <a:pPr marL="742950" indent="-742950"/>
            <a:r>
              <a:rPr lang="en-US" sz="3000" b="1" dirty="0" smtClean="0"/>
              <a:t>      	6 + 7 =</a:t>
            </a:r>
          </a:p>
          <a:p>
            <a:pPr marL="742950" indent="-742950"/>
            <a:r>
              <a:rPr lang="en-US" sz="3000" b="1" dirty="0" smtClean="0"/>
              <a:t>       13 – 7 = </a:t>
            </a:r>
          </a:p>
          <a:p>
            <a:pPr marL="742950" indent="-742950"/>
            <a:r>
              <a:rPr lang="en-US" sz="3000" b="1" dirty="0" smtClean="0"/>
              <a:t>       13 – 6 =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2844" y="4071942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000" b="1" dirty="0" smtClean="0"/>
              <a:t>b)   13 – 3 – 5 = </a:t>
            </a:r>
          </a:p>
          <a:p>
            <a:pPr marL="742950" indent="-742950"/>
            <a:r>
              <a:rPr lang="en-US" sz="3000" b="1" dirty="0" smtClean="0"/>
              <a:t>       13 – 8       =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43306" y="4056411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000" b="1" dirty="0" smtClean="0"/>
              <a:t>13 – 3 – 1 = </a:t>
            </a:r>
          </a:p>
          <a:p>
            <a:pPr marL="742950" indent="-742950"/>
            <a:r>
              <a:rPr lang="en-US" sz="3000" b="1" dirty="0" smtClean="0"/>
              <a:t>13 – 4       =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43702" y="4000504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000" b="1" dirty="0" smtClean="0"/>
              <a:t>13 – 3 – 4 = </a:t>
            </a:r>
          </a:p>
          <a:p>
            <a:pPr marL="742950" indent="-742950"/>
            <a:r>
              <a:rPr lang="en-US" sz="3000" b="1" dirty="0" smtClean="0"/>
              <a:t>13 – 7       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29190" y="1714488"/>
            <a:ext cx="571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</a:rPr>
              <a:t>13</a:t>
            </a:r>
          </a:p>
          <a:p>
            <a:r>
              <a:rPr lang="en-US" sz="3000" b="1" dirty="0" smtClean="0">
                <a:solidFill>
                  <a:srgbClr val="0000FF"/>
                </a:solidFill>
              </a:rPr>
              <a:t>13</a:t>
            </a:r>
          </a:p>
          <a:p>
            <a:r>
              <a:rPr lang="en-US" sz="3000" b="1" dirty="0" smtClean="0">
                <a:solidFill>
                  <a:srgbClr val="0000FF"/>
                </a:solidFill>
              </a:rPr>
              <a:t>  5</a:t>
            </a:r>
          </a:p>
          <a:p>
            <a:r>
              <a:rPr lang="en-US" sz="3000" b="1" dirty="0" smtClean="0">
                <a:solidFill>
                  <a:srgbClr val="0000FF"/>
                </a:solidFill>
              </a:rPr>
              <a:t>  8</a:t>
            </a:r>
            <a:endParaRPr lang="vi-VN" sz="3000" b="1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29586" y="1714488"/>
            <a:ext cx="571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</a:rPr>
              <a:t>13</a:t>
            </a:r>
          </a:p>
          <a:p>
            <a:r>
              <a:rPr lang="en-US" sz="3000" b="1" dirty="0" smtClean="0">
                <a:solidFill>
                  <a:srgbClr val="0000FF"/>
                </a:solidFill>
              </a:rPr>
              <a:t>13</a:t>
            </a:r>
          </a:p>
          <a:p>
            <a:r>
              <a:rPr lang="en-US" sz="3000" b="1" dirty="0" smtClean="0">
                <a:solidFill>
                  <a:srgbClr val="0000FF"/>
                </a:solidFill>
              </a:rPr>
              <a:t>  6</a:t>
            </a:r>
          </a:p>
          <a:p>
            <a:r>
              <a:rPr lang="en-US" sz="3000" b="1" dirty="0" smtClean="0">
                <a:solidFill>
                  <a:srgbClr val="0000FF"/>
                </a:solidFill>
              </a:rPr>
              <a:t>  7</a:t>
            </a:r>
            <a:endParaRPr lang="vi-VN" sz="3000" b="1" dirty="0">
              <a:solidFill>
                <a:srgbClr val="0000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43174" y="4089448"/>
            <a:ext cx="571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43174" y="4500570"/>
            <a:ext cx="571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72132" y="4071942"/>
            <a:ext cx="571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72132" y="4500570"/>
            <a:ext cx="571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572528" y="4000504"/>
            <a:ext cx="571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572528" y="4429132"/>
            <a:ext cx="571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57158" y="360555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50004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Tính</a:t>
            </a:r>
            <a:r>
              <a:rPr lang="en-US" sz="3600" b="1" dirty="0" smtClean="0"/>
              <a:t> :</a:t>
            </a:r>
            <a:endParaRPr lang="vi-VN" sz="3600" b="1" dirty="0"/>
          </a:p>
        </p:txBody>
      </p:sp>
      <p:grpSp>
        <p:nvGrpSpPr>
          <p:cNvPr id="2" name="Group 28"/>
          <p:cNvGrpSpPr/>
          <p:nvPr/>
        </p:nvGrpSpPr>
        <p:grpSpPr>
          <a:xfrm>
            <a:off x="571472" y="2000240"/>
            <a:ext cx="1071570" cy="1216034"/>
            <a:chOff x="1071538" y="2143116"/>
            <a:chExt cx="1071570" cy="1216034"/>
          </a:xfrm>
        </p:grpSpPr>
        <p:sp>
          <p:nvSpPr>
            <p:cNvPr id="24" name="TextBox 23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13</a:t>
              </a:r>
            </a:p>
            <a:p>
              <a:r>
                <a:rPr lang="en-US" sz="3600" b="1" dirty="0" smtClean="0"/>
                <a:t>  6</a:t>
              </a:r>
              <a:endParaRPr lang="vi-VN" sz="3600" b="1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9"/>
          <p:cNvGrpSpPr/>
          <p:nvPr/>
        </p:nvGrpSpPr>
        <p:grpSpPr>
          <a:xfrm>
            <a:off x="2357422" y="2000240"/>
            <a:ext cx="1071570" cy="1216034"/>
            <a:chOff x="1071538" y="2143116"/>
            <a:chExt cx="1071570" cy="1216034"/>
          </a:xfrm>
        </p:grpSpPr>
        <p:sp>
          <p:nvSpPr>
            <p:cNvPr id="31" name="TextBox 30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13</a:t>
              </a:r>
            </a:p>
            <a:p>
              <a:r>
                <a:rPr lang="en-US" sz="3600" b="1" dirty="0" smtClean="0"/>
                <a:t>  9</a:t>
              </a:r>
              <a:endParaRPr lang="vi-VN" sz="3600" b="1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3"/>
          <p:cNvGrpSpPr/>
          <p:nvPr/>
        </p:nvGrpSpPr>
        <p:grpSpPr>
          <a:xfrm>
            <a:off x="4143372" y="2000240"/>
            <a:ext cx="1071570" cy="1216034"/>
            <a:chOff x="1071538" y="2143116"/>
            <a:chExt cx="1071570" cy="1216034"/>
          </a:xfrm>
        </p:grpSpPr>
        <p:sp>
          <p:nvSpPr>
            <p:cNvPr id="35" name="TextBox 34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13</a:t>
              </a:r>
            </a:p>
            <a:p>
              <a:r>
                <a:rPr lang="en-US" sz="3600" b="1" dirty="0" smtClean="0"/>
                <a:t>  7</a:t>
              </a:r>
              <a:endParaRPr lang="vi-VN" sz="3600" b="1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7"/>
          <p:cNvGrpSpPr/>
          <p:nvPr/>
        </p:nvGrpSpPr>
        <p:grpSpPr>
          <a:xfrm>
            <a:off x="5929322" y="2000240"/>
            <a:ext cx="1071570" cy="1216034"/>
            <a:chOff x="1071538" y="2143116"/>
            <a:chExt cx="1071570" cy="1216034"/>
          </a:xfrm>
        </p:grpSpPr>
        <p:sp>
          <p:nvSpPr>
            <p:cNvPr id="39" name="TextBox 38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13</a:t>
              </a:r>
            </a:p>
            <a:p>
              <a:r>
                <a:rPr lang="en-US" sz="3600" b="1" dirty="0" smtClean="0"/>
                <a:t>  4</a:t>
              </a:r>
              <a:endParaRPr lang="vi-VN" sz="3600" b="1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1"/>
          <p:cNvGrpSpPr/>
          <p:nvPr/>
        </p:nvGrpSpPr>
        <p:grpSpPr>
          <a:xfrm>
            <a:off x="7643834" y="2000240"/>
            <a:ext cx="1071570" cy="1216034"/>
            <a:chOff x="1071538" y="2143116"/>
            <a:chExt cx="1071570" cy="1216034"/>
          </a:xfrm>
        </p:grpSpPr>
        <p:sp>
          <p:nvSpPr>
            <p:cNvPr id="43" name="TextBox 42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13</a:t>
              </a:r>
            </a:p>
            <a:p>
              <a:r>
                <a:rPr lang="en-US" sz="3600" b="1" dirty="0" smtClean="0"/>
                <a:t>  5</a:t>
              </a:r>
              <a:endParaRPr lang="vi-VN" sz="3600" b="1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1000100" y="328612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7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86050" y="328612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4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2000" y="328612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6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57950" y="3282735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9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72462" y="328612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8</a:t>
            </a:r>
            <a:endParaRPr lang="vi-VN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142852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71414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Đặt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tính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rồi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tính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hiệu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biết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lượt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:</a:t>
            </a:r>
            <a:endParaRPr lang="vi-VN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57364"/>
            <a:ext cx="914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a) 13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9 ;             b) 13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6 ;            c) 13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8.</a:t>
            </a:r>
            <a:endParaRPr lang="vi-VN" sz="36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57290" y="642918"/>
            <a:ext cx="150019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43306" y="642918"/>
            <a:ext cx="78581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29124" y="7141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hiệu</a:t>
            </a:r>
            <a:endParaRPr lang="vi-VN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9f4032921f56f8b83b88ac7290ed6facac473aa1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78&quot;/&gt;&lt;/object&gt;&lt;object type=&quot;3&quot; unique_id=&quot;10007&quot;&gt;&lt;property id=&quot;20148&quot; value=&quot;5&quot;/&gt;&lt;property id=&quot;20300&quot; value=&quot;Slide 4&quot;/&gt;&lt;property id=&quot;20307&quot; value=&quot;279&quot;/&gt;&lt;/object&gt;&lt;object type=&quot;3&quot; unique_id=&quot;10008&quot;&gt;&lt;property id=&quot;20148&quot; value=&quot;5&quot;/&gt;&lt;property id=&quot;20300&quot; value=&quot;Slide 5&quot;/&gt;&lt;property id=&quot;20307&quot; value=&quot;280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59&quot;/&gt;&lt;/object&gt;&lt;object type=&quot;3&quot; unique_id=&quot;10011&quot;&gt;&lt;property id=&quot;20148&quot; value=&quot;5&quot;/&gt;&lt;property id=&quot;20300&quot; value=&quot;Slide 8&quot;/&gt;&lt;property id=&quot;20307&quot; value=&quot;283&quot;/&gt;&lt;/object&gt;&lt;object type=&quot;3&quot; unique_id=&quot;10012&quot;&gt;&lt;property id=&quot;20148&quot; value=&quot;5&quot;/&gt;&lt;property id=&quot;20300&quot; value=&quot;Slide 9&quot;/&gt;&lt;property id=&quot;20307&quot; value=&quot;275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63&quot;/&gt;&lt;/object&gt;&lt;object type=&quot;3&quot; unique_id=&quot;10015&quot;&gt;&lt;property id=&quot;20148&quot; value=&quot;5&quot;/&gt;&lt;property id=&quot;20300&quot; value=&quot;Slide 12&quot;/&gt;&lt;property id=&quot;20307&quot; value=&quot;276&quot;/&gt;&lt;/object&gt;&lt;object type=&quot;3&quot; unique_id=&quot;10016&quot;&gt;&lt;property id=&quot;20148&quot; value=&quot;5&quot;/&gt;&lt;property id=&quot;20300&quot; value=&quot;Slide 13&quot;/&gt;&lt;property id=&quot;20307&quot; value=&quot;272&quot;/&gt;&lt;/object&gt;&lt;object type=&quot;3&quot; unique_id=&quot;10032&quot;&gt;&lt;property id=&quot;20148&quot; value=&quot;5&quot;/&gt;&lt;property id=&quot;20300&quot; value=&quot;Slide 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581</Words>
  <Application>Microsoft Office PowerPoint</Application>
  <PresentationFormat>On-screen Show (4:3)</PresentationFormat>
  <Paragraphs>143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Thien Loi</dc:creator>
  <cp:lastModifiedBy>AutoBVT</cp:lastModifiedBy>
  <cp:revision>86</cp:revision>
  <dcterms:created xsi:type="dcterms:W3CDTF">2016-04-09T06:32:38Z</dcterms:created>
  <dcterms:modified xsi:type="dcterms:W3CDTF">2016-11-21T07:48:55Z</dcterms:modified>
</cp:coreProperties>
</file>